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60"/>
  </p:normalViewPr>
  <p:slideViewPr>
    <p:cSldViewPr snapToGrid="0">
      <p:cViewPr varScale="1">
        <p:scale>
          <a:sx n="77" d="100"/>
          <a:sy n="77" d="100"/>
        </p:scale>
        <p:origin x="8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EA383F0-022E-48DD-8225-9B84696AF172}" type="datetimeFigureOut">
              <a:rPr lang="en-IN" smtClean="0"/>
              <a:t>17-04-2025</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D40B15AA-3A6E-4A20-8B37-F21D58929E93}"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18959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A383F0-022E-48DD-8225-9B84696AF172}" type="datetimeFigureOut">
              <a:rPr lang="en-IN" smtClean="0"/>
              <a:t>17-04-2025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0B15AA-3A6E-4A20-8B37-F21D58929E93}"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93839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A383F0-022E-48DD-8225-9B84696AF172}" type="datetimeFigureOut">
              <a:rPr lang="en-IN" smtClean="0"/>
              <a:t>17-04-2025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0B15AA-3A6E-4A20-8B37-F21D58929E93}"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73312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A383F0-022E-48DD-8225-9B84696AF172}" type="datetimeFigureOut">
              <a:rPr lang="en-IN" smtClean="0"/>
              <a:t>17-04-2025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0B15AA-3A6E-4A20-8B37-F21D58929E93}"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71892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A383F0-022E-48DD-8225-9B84696AF172}" type="datetimeFigureOut">
              <a:rPr lang="en-IN" smtClean="0"/>
              <a:t>17-04-2025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0B15AA-3A6E-4A20-8B37-F21D58929E93}"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73983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A383F0-022E-48DD-8225-9B84696AF172}" type="datetimeFigureOut">
              <a:rPr lang="en-IN" smtClean="0"/>
              <a:t>17-04-2025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40B15AA-3A6E-4A20-8B37-F21D58929E93}"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23480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A383F0-022E-48DD-8225-9B84696AF172}" type="datetimeFigureOut">
              <a:rPr lang="en-IN" smtClean="0"/>
              <a:t>17-04-2025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40B15AA-3A6E-4A20-8B37-F21D58929E93}"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92756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EA383F0-022E-48DD-8225-9B84696AF172}" type="datetimeFigureOut">
              <a:rPr lang="en-IN" smtClean="0"/>
              <a:t>17-04-2025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40B15AA-3A6E-4A20-8B37-F21D58929E93}"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11473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A383F0-022E-48DD-8225-9B84696AF172}" type="datetimeFigureOut">
              <a:rPr lang="en-IN" smtClean="0"/>
              <a:t>17-04-2025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40B15AA-3A6E-4A20-8B37-F21D58929E93}" type="slidenum">
              <a:rPr lang="en-IN" smtClean="0"/>
              <a:t>‹#›</a:t>
            </a:fld>
            <a:endParaRPr lang="en-IN"/>
          </a:p>
        </p:txBody>
      </p:sp>
    </p:spTree>
    <p:extLst>
      <p:ext uri="{BB962C8B-B14F-4D97-AF65-F5344CB8AC3E}">
        <p14:creationId xmlns:p14="http://schemas.microsoft.com/office/powerpoint/2010/main" val="986750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A383F0-022E-48DD-8225-9B84696AF172}" type="datetimeFigureOut">
              <a:rPr lang="en-IN" smtClean="0"/>
              <a:t>17-04-2025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40B15AA-3A6E-4A20-8B37-F21D58929E93}"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7862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AEA383F0-022E-48DD-8225-9B84696AF172}" type="datetimeFigureOut">
              <a:rPr lang="en-IN" smtClean="0"/>
              <a:t>17-04-2025</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D40B15AA-3A6E-4A20-8B37-F21D58929E93}"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92465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AEA383F0-022E-48DD-8225-9B84696AF172}" type="datetimeFigureOut">
              <a:rPr lang="en-IN" smtClean="0"/>
              <a:t>17-04-2025</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40B15AA-3A6E-4A20-8B37-F21D58929E93}"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57367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47278-5119-A3FA-E93E-497D29C7C3D8}"/>
              </a:ext>
            </a:extLst>
          </p:cNvPr>
          <p:cNvSpPr>
            <a:spLocks noGrp="1"/>
          </p:cNvSpPr>
          <p:nvPr>
            <p:ph type="ctrTitle"/>
          </p:nvPr>
        </p:nvSpPr>
        <p:spPr>
          <a:xfrm>
            <a:off x="2488096" y="805069"/>
            <a:ext cx="9144000" cy="2802834"/>
          </a:xfrm>
        </p:spPr>
        <p:txBody>
          <a:bodyPr>
            <a:normAutofit/>
          </a:bodyPr>
          <a:lstStyle/>
          <a:p>
            <a:r>
              <a:rPr lang="en-IN" b="1" dirty="0">
                <a:solidFill>
                  <a:schemeClr val="accent2">
                    <a:lumMod val="75000"/>
                  </a:schemeClr>
                </a:solidFill>
              </a:rPr>
              <a:t>OLA </a:t>
            </a:r>
            <a:br>
              <a:rPr lang="en-IN" b="1" dirty="0">
                <a:solidFill>
                  <a:schemeClr val="accent2">
                    <a:lumMod val="75000"/>
                  </a:schemeClr>
                </a:solidFill>
              </a:rPr>
            </a:br>
            <a:r>
              <a:rPr lang="en-IN" b="1" dirty="0">
                <a:solidFill>
                  <a:schemeClr val="accent2">
                    <a:lumMod val="75000"/>
                  </a:schemeClr>
                </a:solidFill>
              </a:rPr>
              <a:t>DATA ANALYSIS </a:t>
            </a:r>
            <a:br>
              <a:rPr lang="en-IN" b="1" dirty="0">
                <a:solidFill>
                  <a:schemeClr val="accent2">
                    <a:lumMod val="75000"/>
                  </a:schemeClr>
                </a:solidFill>
              </a:rPr>
            </a:br>
            <a:r>
              <a:rPr lang="en-IN" b="1" dirty="0">
                <a:solidFill>
                  <a:schemeClr val="accent2">
                    <a:lumMod val="75000"/>
                  </a:schemeClr>
                </a:solidFill>
              </a:rPr>
              <a:t>PROJECT</a:t>
            </a:r>
          </a:p>
        </p:txBody>
      </p:sp>
      <p:sp>
        <p:nvSpPr>
          <p:cNvPr id="5" name="TextBox 4">
            <a:extLst>
              <a:ext uri="{FF2B5EF4-FFF2-40B4-BE49-F238E27FC236}">
                <a16:creationId xmlns:a16="http://schemas.microsoft.com/office/drawing/2014/main" id="{5B56CBEE-7504-0E47-7466-571F64AE74AB}"/>
              </a:ext>
            </a:extLst>
          </p:cNvPr>
          <p:cNvSpPr txBox="1"/>
          <p:nvPr/>
        </p:nvSpPr>
        <p:spPr>
          <a:xfrm>
            <a:off x="10605052" y="5476461"/>
            <a:ext cx="1311965" cy="369332"/>
          </a:xfrm>
          <a:prstGeom prst="rect">
            <a:avLst/>
          </a:prstGeom>
          <a:noFill/>
        </p:spPr>
        <p:txBody>
          <a:bodyPr wrap="square" rtlCol="0">
            <a:spAutoFit/>
          </a:bodyPr>
          <a:lstStyle/>
          <a:p>
            <a:r>
              <a:rPr lang="en-IN" dirty="0"/>
              <a:t>JIYA JOSHI</a:t>
            </a:r>
          </a:p>
        </p:txBody>
      </p:sp>
    </p:spTree>
    <p:extLst>
      <p:ext uri="{BB962C8B-B14F-4D97-AF65-F5344CB8AC3E}">
        <p14:creationId xmlns:p14="http://schemas.microsoft.com/office/powerpoint/2010/main" val="590983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ECD20-6C3F-CABC-1A79-171D0AAC12FA}"/>
              </a:ext>
            </a:extLst>
          </p:cNvPr>
          <p:cNvSpPr>
            <a:spLocks noGrp="1"/>
          </p:cNvSpPr>
          <p:nvPr>
            <p:ph type="title"/>
          </p:nvPr>
        </p:nvSpPr>
        <p:spPr/>
        <p:txBody>
          <a:bodyPr/>
          <a:lstStyle/>
          <a:p>
            <a:endParaRPr lang="en-IN" dirty="0"/>
          </a:p>
        </p:txBody>
      </p:sp>
      <p:pic>
        <p:nvPicPr>
          <p:cNvPr id="5" name="Content Placeholder 4" descr="A screenshot of a computer&#10;&#10;AI-generated content may be incorrect.">
            <a:extLst>
              <a:ext uri="{FF2B5EF4-FFF2-40B4-BE49-F238E27FC236}">
                <a16:creationId xmlns:a16="http://schemas.microsoft.com/office/drawing/2014/main" id="{43080DE3-F91C-BABE-C579-58EF75980D3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435" t="20213" r="27496" b="7126"/>
          <a:stretch/>
        </p:blipFill>
        <p:spPr>
          <a:xfrm>
            <a:off x="0" y="0"/>
            <a:ext cx="12192000" cy="6742444"/>
          </a:xfrm>
        </p:spPr>
      </p:pic>
    </p:spTree>
    <p:extLst>
      <p:ext uri="{BB962C8B-B14F-4D97-AF65-F5344CB8AC3E}">
        <p14:creationId xmlns:p14="http://schemas.microsoft.com/office/powerpoint/2010/main" val="3389476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9A207-2A2A-30C3-DBB4-2183A63686FF}"/>
              </a:ext>
            </a:extLst>
          </p:cNvPr>
          <p:cNvSpPr>
            <a:spLocks noGrp="1"/>
          </p:cNvSpPr>
          <p:nvPr>
            <p:ph type="title"/>
          </p:nvPr>
        </p:nvSpPr>
        <p:spPr/>
        <p:txBody>
          <a:bodyPr/>
          <a:lstStyle/>
          <a:p>
            <a:endParaRPr lang="en-IN" dirty="0"/>
          </a:p>
        </p:txBody>
      </p:sp>
      <p:pic>
        <p:nvPicPr>
          <p:cNvPr id="5" name="Content Placeholder 4" descr="A screenshot of a computer&#10;&#10;AI-generated content may be incorrect.">
            <a:extLst>
              <a:ext uri="{FF2B5EF4-FFF2-40B4-BE49-F238E27FC236}">
                <a16:creationId xmlns:a16="http://schemas.microsoft.com/office/drawing/2014/main" id="{8D7D022D-5187-1D55-3AE8-17AD6954CD0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111" t="18772" r="27172" b="8046"/>
          <a:stretch/>
        </p:blipFill>
        <p:spPr>
          <a:xfrm>
            <a:off x="0" y="-1"/>
            <a:ext cx="12192000" cy="6561419"/>
          </a:xfrm>
        </p:spPr>
      </p:pic>
    </p:spTree>
    <p:extLst>
      <p:ext uri="{BB962C8B-B14F-4D97-AF65-F5344CB8AC3E}">
        <p14:creationId xmlns:p14="http://schemas.microsoft.com/office/powerpoint/2010/main" val="2275221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9BBF-6B2C-251E-B0E6-B1F0CF84EBE8}"/>
              </a:ext>
            </a:extLst>
          </p:cNvPr>
          <p:cNvSpPr>
            <a:spLocks noGrp="1"/>
          </p:cNvSpPr>
          <p:nvPr>
            <p:ph type="title"/>
          </p:nvPr>
        </p:nvSpPr>
        <p:spPr/>
        <p:txBody>
          <a:bodyPr/>
          <a:lstStyle/>
          <a:p>
            <a:endParaRPr lang="en-IN"/>
          </a:p>
        </p:txBody>
      </p:sp>
      <p:pic>
        <p:nvPicPr>
          <p:cNvPr id="5" name="Content Placeholder 4" descr="A screenshot of a computer&#10;&#10;AI-generated content may be incorrect.">
            <a:extLst>
              <a:ext uri="{FF2B5EF4-FFF2-40B4-BE49-F238E27FC236}">
                <a16:creationId xmlns:a16="http://schemas.microsoft.com/office/drawing/2014/main" id="{A4B27B55-77F0-9B5F-D6C7-D52E7FAB2CC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112" t="18772" r="27333" b="7757"/>
          <a:stretch/>
        </p:blipFill>
        <p:spPr>
          <a:xfrm>
            <a:off x="0" y="0"/>
            <a:ext cx="12192000" cy="6858000"/>
          </a:xfrm>
        </p:spPr>
      </p:pic>
    </p:spTree>
    <p:extLst>
      <p:ext uri="{BB962C8B-B14F-4D97-AF65-F5344CB8AC3E}">
        <p14:creationId xmlns:p14="http://schemas.microsoft.com/office/powerpoint/2010/main" val="270997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0DA5-7B62-D9B3-0F65-A0038AB55B13}"/>
              </a:ext>
            </a:extLst>
          </p:cNvPr>
          <p:cNvSpPr>
            <a:spLocks noGrp="1"/>
          </p:cNvSpPr>
          <p:nvPr>
            <p:ph type="title"/>
          </p:nvPr>
        </p:nvSpPr>
        <p:spPr/>
        <p:txBody>
          <a:bodyPr>
            <a:normAutofit/>
          </a:bodyPr>
          <a:lstStyle/>
          <a:p>
            <a:pPr algn="ctr"/>
            <a:r>
              <a:rPr lang="en-IN" sz="4800" u="sng" dirty="0">
                <a:solidFill>
                  <a:schemeClr val="accent1"/>
                </a:solidFill>
              </a:rPr>
              <a:t>INTRODUCTION</a:t>
            </a:r>
          </a:p>
        </p:txBody>
      </p:sp>
      <p:sp>
        <p:nvSpPr>
          <p:cNvPr id="3" name="Content Placeholder 2">
            <a:extLst>
              <a:ext uri="{FF2B5EF4-FFF2-40B4-BE49-F238E27FC236}">
                <a16:creationId xmlns:a16="http://schemas.microsoft.com/office/drawing/2014/main" id="{E072F315-9F8E-0EC1-5196-C066F46371DF}"/>
              </a:ext>
            </a:extLst>
          </p:cNvPr>
          <p:cNvSpPr>
            <a:spLocks noGrp="1"/>
          </p:cNvSpPr>
          <p:nvPr>
            <p:ph idx="1"/>
          </p:nvPr>
        </p:nvSpPr>
        <p:spPr/>
        <p:txBody>
          <a:bodyPr/>
          <a:lstStyle/>
          <a:p>
            <a:pPr algn="ctr"/>
            <a:r>
              <a:rPr lang="en-US" dirty="0">
                <a:latin typeface="Aptos" panose="020B0004020202020204" pitchFamily="34" charset="0"/>
              </a:rPr>
              <a:t>To conduct a meaningful analysis of Ola's ride data in Delhi, we focused on ride patterns, user behavior, operational efficiency, and pricing dynamics specific to the city. Delhi, being one of the busiest metropolitan areas in India, presents unique transportation challenges and opportunities, making it an ideal case for ride-hailing data analysis.</a:t>
            </a:r>
            <a:endParaRPr lang="en-IN" dirty="0">
              <a:latin typeface="Aptos" panose="020B0004020202020204" pitchFamily="34" charset="0"/>
            </a:endParaRPr>
          </a:p>
        </p:txBody>
      </p:sp>
    </p:spTree>
    <p:extLst>
      <p:ext uri="{BB962C8B-B14F-4D97-AF65-F5344CB8AC3E}">
        <p14:creationId xmlns:p14="http://schemas.microsoft.com/office/powerpoint/2010/main" val="2759055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7B41C-7ACC-E3F5-3CE7-AC449879B9E7}"/>
              </a:ext>
            </a:extLst>
          </p:cNvPr>
          <p:cNvSpPr>
            <a:spLocks noGrp="1"/>
          </p:cNvSpPr>
          <p:nvPr>
            <p:ph type="title"/>
          </p:nvPr>
        </p:nvSpPr>
        <p:spPr>
          <a:xfrm>
            <a:off x="1451579" y="1143000"/>
            <a:ext cx="9603275" cy="710754"/>
          </a:xfrm>
        </p:spPr>
        <p:txBody>
          <a:bodyPr>
            <a:normAutofit/>
          </a:bodyPr>
          <a:lstStyle/>
          <a:p>
            <a:r>
              <a:rPr lang="en-IN" sz="4400" dirty="0">
                <a:solidFill>
                  <a:schemeClr val="accent1">
                    <a:lumMod val="75000"/>
                  </a:schemeClr>
                </a:solidFill>
              </a:rPr>
              <a:t>SQL QUERIES:</a:t>
            </a:r>
          </a:p>
        </p:txBody>
      </p:sp>
      <p:sp>
        <p:nvSpPr>
          <p:cNvPr id="3" name="Content Placeholder 2">
            <a:extLst>
              <a:ext uri="{FF2B5EF4-FFF2-40B4-BE49-F238E27FC236}">
                <a16:creationId xmlns:a16="http://schemas.microsoft.com/office/drawing/2014/main" id="{859828C6-AF1F-36FA-B0BA-50B6596E79CA}"/>
              </a:ext>
            </a:extLst>
          </p:cNvPr>
          <p:cNvSpPr>
            <a:spLocks noGrp="1"/>
          </p:cNvSpPr>
          <p:nvPr>
            <p:ph idx="1"/>
          </p:nvPr>
        </p:nvSpPr>
        <p:spPr>
          <a:xfrm>
            <a:off x="1451579" y="1987826"/>
            <a:ext cx="9603275" cy="4144617"/>
          </a:xfrm>
        </p:spPr>
        <p:txBody>
          <a:bodyPr>
            <a:normAutofit fontScale="85000" lnSpcReduction="20000"/>
          </a:bodyPr>
          <a:lstStyle/>
          <a:p>
            <a:r>
              <a:rPr lang="en-US" dirty="0"/>
              <a:t>To analyze Ola ride data specifically in Delhi, we use SQL queries to extract, summarize, and visualize patterns hidden in the data.</a:t>
            </a:r>
          </a:p>
          <a:p>
            <a:r>
              <a:rPr lang="en-US" sz="1600" dirty="0"/>
              <a:t>1. Retrieve all successful bookings:</a:t>
            </a:r>
          </a:p>
          <a:p>
            <a:r>
              <a:rPr lang="en-US" sz="1600" dirty="0"/>
              <a:t> 2. Find the average ride distance for each vehicle type: </a:t>
            </a:r>
          </a:p>
          <a:p>
            <a:r>
              <a:rPr lang="en-US" sz="1600" dirty="0"/>
              <a:t>3. Get the total number of cancelled rides by customers: </a:t>
            </a:r>
          </a:p>
          <a:p>
            <a:r>
              <a:rPr lang="en-US" sz="1600" dirty="0"/>
              <a:t>4. List the top 5 customers who booked the highest number of rides: </a:t>
            </a:r>
          </a:p>
          <a:p>
            <a:r>
              <a:rPr lang="en-US" sz="1600" dirty="0"/>
              <a:t>5. Get the number of rides cancelled by drivers due to personal and car-related issues:</a:t>
            </a:r>
          </a:p>
          <a:p>
            <a:r>
              <a:rPr lang="en-US" sz="1600" dirty="0"/>
              <a:t> 6. Find the maximum and minimum driver ratings for Prime Sedan bookings: </a:t>
            </a:r>
          </a:p>
          <a:p>
            <a:r>
              <a:rPr lang="en-US" sz="1600" dirty="0"/>
              <a:t>7. Retrieve all rides where payment was made using UPI: </a:t>
            </a:r>
          </a:p>
          <a:p>
            <a:r>
              <a:rPr lang="en-US" sz="1600" dirty="0"/>
              <a:t>8. Find the average customer rating per vehicle type:</a:t>
            </a:r>
          </a:p>
          <a:p>
            <a:r>
              <a:rPr lang="en-US" sz="1600" dirty="0"/>
              <a:t> 9. Calculate the total booking value of rides completed successfully: </a:t>
            </a:r>
          </a:p>
          <a:p>
            <a:r>
              <a:rPr lang="en-US" sz="1600" dirty="0"/>
              <a:t>10. List all incomplete rides along with the reason</a:t>
            </a:r>
            <a:endParaRPr lang="en-IN" sz="1600" dirty="0"/>
          </a:p>
        </p:txBody>
      </p:sp>
    </p:spTree>
    <p:extLst>
      <p:ext uri="{BB962C8B-B14F-4D97-AF65-F5344CB8AC3E}">
        <p14:creationId xmlns:p14="http://schemas.microsoft.com/office/powerpoint/2010/main" val="281093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AI-generated content may be incorrect.">
            <a:extLst>
              <a:ext uri="{FF2B5EF4-FFF2-40B4-BE49-F238E27FC236}">
                <a16:creationId xmlns:a16="http://schemas.microsoft.com/office/drawing/2014/main" id="{6799D1AB-257E-8A57-A437-266215C165DD}"/>
              </a:ext>
            </a:extLst>
          </p:cNvPr>
          <p:cNvPicPr>
            <a:picLocks noChangeAspect="1"/>
          </p:cNvPicPr>
          <p:nvPr/>
        </p:nvPicPr>
        <p:blipFill>
          <a:blip r:embed="rId2">
            <a:extLst>
              <a:ext uri="{28A0092B-C50C-407E-A947-70E740481C1C}">
                <a14:useLocalDpi xmlns:a14="http://schemas.microsoft.com/office/drawing/2010/main" val="0"/>
              </a:ext>
            </a:extLst>
          </a:blip>
          <a:srcRect t="13533" r="43515" b="7519"/>
          <a:stretch/>
        </p:blipFill>
        <p:spPr>
          <a:xfrm>
            <a:off x="6500191" y="765313"/>
            <a:ext cx="5555973" cy="44825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Content Placeholder 16" descr="A screenshot of a computer&#10;&#10;AI-generated content may be incorrect.">
            <a:extLst>
              <a:ext uri="{FF2B5EF4-FFF2-40B4-BE49-F238E27FC236}">
                <a16:creationId xmlns:a16="http://schemas.microsoft.com/office/drawing/2014/main" id="{87DDB73A-D29C-8148-764A-B1A7782763A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r="44189" b="43085"/>
          <a:stretch/>
        </p:blipFill>
        <p:spPr>
          <a:xfrm>
            <a:off x="135836" y="765313"/>
            <a:ext cx="6235147" cy="44825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40985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46ED-1596-0AEC-52DB-1AB6FFD09082}"/>
              </a:ext>
            </a:extLst>
          </p:cNvPr>
          <p:cNvSpPr>
            <a:spLocks noGrp="1"/>
          </p:cNvSpPr>
          <p:nvPr>
            <p:ph type="title"/>
          </p:nvPr>
        </p:nvSpPr>
        <p:spPr/>
        <p:txBody>
          <a:bodyPr/>
          <a:lstStyle/>
          <a:p>
            <a:endParaRPr lang="en-IN" dirty="0"/>
          </a:p>
        </p:txBody>
      </p:sp>
      <p:pic>
        <p:nvPicPr>
          <p:cNvPr id="5" name="Content Placeholder 4" descr="A screenshot of a computer&#10;&#10;AI-generated content may be incorrect.">
            <a:extLst>
              <a:ext uri="{FF2B5EF4-FFF2-40B4-BE49-F238E27FC236}">
                <a16:creationId xmlns:a16="http://schemas.microsoft.com/office/drawing/2014/main" id="{FB857EA4-FE1E-128E-C2E4-3F2A1BA319A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0705" r="31223" b="32824"/>
          <a:stretch/>
        </p:blipFill>
        <p:spPr>
          <a:xfrm>
            <a:off x="109153" y="159025"/>
            <a:ext cx="6308901" cy="29138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A screenshot of a computer&#10;&#10;AI-generated content may be incorrect.">
            <a:extLst>
              <a:ext uri="{FF2B5EF4-FFF2-40B4-BE49-F238E27FC236}">
                <a16:creationId xmlns:a16="http://schemas.microsoft.com/office/drawing/2014/main" id="{1A08B600-5481-B7AE-936A-41548EC4B115}"/>
              </a:ext>
            </a:extLst>
          </p:cNvPr>
          <p:cNvPicPr>
            <a:picLocks noChangeAspect="1"/>
          </p:cNvPicPr>
          <p:nvPr/>
        </p:nvPicPr>
        <p:blipFill>
          <a:blip r:embed="rId3">
            <a:extLst>
              <a:ext uri="{28A0092B-C50C-407E-A947-70E740481C1C}">
                <a14:useLocalDpi xmlns:a14="http://schemas.microsoft.com/office/drawing/2010/main" val="0"/>
              </a:ext>
            </a:extLst>
          </a:blip>
          <a:srcRect l="7044" t="11088" r="30468" b="44558"/>
          <a:stretch/>
        </p:blipFill>
        <p:spPr>
          <a:xfrm>
            <a:off x="6539948" y="3429000"/>
            <a:ext cx="5500135" cy="31109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A screenshot of a computer&#10;&#10;AI-generated content may be incorrect.">
            <a:extLst>
              <a:ext uri="{FF2B5EF4-FFF2-40B4-BE49-F238E27FC236}">
                <a16:creationId xmlns:a16="http://schemas.microsoft.com/office/drawing/2014/main" id="{0CB6F343-988C-13E6-0410-69FEE0DC345A}"/>
              </a:ext>
            </a:extLst>
          </p:cNvPr>
          <p:cNvPicPr>
            <a:picLocks noChangeAspect="1"/>
          </p:cNvPicPr>
          <p:nvPr/>
        </p:nvPicPr>
        <p:blipFill>
          <a:blip r:embed="rId4">
            <a:extLst>
              <a:ext uri="{28A0092B-C50C-407E-A947-70E740481C1C}">
                <a14:useLocalDpi xmlns:a14="http://schemas.microsoft.com/office/drawing/2010/main" val="0"/>
              </a:ext>
            </a:extLst>
          </a:blip>
          <a:srcRect l="11906" t="9420" r="32500" b="45217"/>
          <a:stretch/>
        </p:blipFill>
        <p:spPr>
          <a:xfrm>
            <a:off x="109153" y="3429000"/>
            <a:ext cx="6320822" cy="31109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A screenshot of a computer&#10;&#10;AI-generated content may be incorrect.">
            <a:extLst>
              <a:ext uri="{FF2B5EF4-FFF2-40B4-BE49-F238E27FC236}">
                <a16:creationId xmlns:a16="http://schemas.microsoft.com/office/drawing/2014/main" id="{DDF6C27D-DF97-D2DA-32B4-4ACC1B1B2D1E}"/>
              </a:ext>
            </a:extLst>
          </p:cNvPr>
          <p:cNvPicPr>
            <a:picLocks noChangeAspect="1"/>
          </p:cNvPicPr>
          <p:nvPr/>
        </p:nvPicPr>
        <p:blipFill>
          <a:blip r:embed="rId5">
            <a:extLst>
              <a:ext uri="{28A0092B-C50C-407E-A947-70E740481C1C}">
                <a14:useLocalDpi xmlns:a14="http://schemas.microsoft.com/office/drawing/2010/main" val="0"/>
              </a:ext>
            </a:extLst>
          </a:blip>
          <a:srcRect l="10501" t="8619" r="45906" b="36475"/>
          <a:stretch/>
        </p:blipFill>
        <p:spPr>
          <a:xfrm>
            <a:off x="6518565" y="197091"/>
            <a:ext cx="5542899" cy="28377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45847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6C0EF-409D-2426-B53F-9C5F0B48B8CE}"/>
              </a:ext>
            </a:extLst>
          </p:cNvPr>
          <p:cNvSpPr>
            <a:spLocks noGrp="1"/>
          </p:cNvSpPr>
          <p:nvPr>
            <p:ph type="title"/>
          </p:nvPr>
        </p:nvSpPr>
        <p:spPr/>
        <p:txBody>
          <a:bodyPr/>
          <a:lstStyle/>
          <a:p>
            <a:endParaRPr lang="en-IN" dirty="0"/>
          </a:p>
        </p:txBody>
      </p:sp>
      <p:pic>
        <p:nvPicPr>
          <p:cNvPr id="5" name="Content Placeholder 4" descr="A screenshot of a computer&#10;&#10;AI-generated content may be incorrect.">
            <a:extLst>
              <a:ext uri="{FF2B5EF4-FFF2-40B4-BE49-F238E27FC236}">
                <a16:creationId xmlns:a16="http://schemas.microsoft.com/office/drawing/2014/main" id="{323087D1-BDBA-AE11-66C7-AFCF1CDE126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8687" r="32844" b="44349"/>
          <a:stretch/>
        </p:blipFill>
        <p:spPr>
          <a:xfrm>
            <a:off x="2232661" y="3271975"/>
            <a:ext cx="8227167" cy="34645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A screenshot of a computer&#10;&#10;AI-generated content may be incorrect.">
            <a:extLst>
              <a:ext uri="{FF2B5EF4-FFF2-40B4-BE49-F238E27FC236}">
                <a16:creationId xmlns:a16="http://schemas.microsoft.com/office/drawing/2014/main" id="{40C5A83B-AB38-08E5-C91F-BA2B51B84B05}"/>
              </a:ext>
            </a:extLst>
          </p:cNvPr>
          <p:cNvPicPr>
            <a:picLocks noChangeAspect="1"/>
          </p:cNvPicPr>
          <p:nvPr/>
        </p:nvPicPr>
        <p:blipFill>
          <a:blip r:embed="rId3">
            <a:extLst>
              <a:ext uri="{28A0092B-C50C-407E-A947-70E740481C1C}">
                <a14:useLocalDpi xmlns:a14="http://schemas.microsoft.com/office/drawing/2010/main" val="0"/>
              </a:ext>
            </a:extLst>
          </a:blip>
          <a:srcRect l="13167" t="11280" r="45037" b="32927"/>
          <a:stretch/>
        </p:blipFill>
        <p:spPr>
          <a:xfrm>
            <a:off x="894303" y="123482"/>
            <a:ext cx="5566132" cy="30073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A screenshot of a computer&#10;&#10;AI-generated content may be incorrect.">
            <a:extLst>
              <a:ext uri="{FF2B5EF4-FFF2-40B4-BE49-F238E27FC236}">
                <a16:creationId xmlns:a16="http://schemas.microsoft.com/office/drawing/2014/main" id="{98F63C4E-AA7D-D23F-3735-B3EEC8DE0E21}"/>
              </a:ext>
            </a:extLst>
          </p:cNvPr>
          <p:cNvPicPr>
            <a:picLocks noChangeAspect="1"/>
          </p:cNvPicPr>
          <p:nvPr/>
        </p:nvPicPr>
        <p:blipFill>
          <a:blip r:embed="rId4">
            <a:extLst>
              <a:ext uri="{28A0092B-C50C-407E-A947-70E740481C1C}">
                <a14:useLocalDpi xmlns:a14="http://schemas.microsoft.com/office/drawing/2010/main" val="0"/>
              </a:ext>
            </a:extLst>
          </a:blip>
          <a:srcRect l="13934" t="13935" r="30738" b="10656"/>
          <a:stretch/>
        </p:blipFill>
        <p:spPr>
          <a:xfrm>
            <a:off x="6685336" y="146328"/>
            <a:ext cx="4456760" cy="29616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02510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65E8A-FCD2-ABD2-7D4D-632732C03DCA}"/>
              </a:ext>
            </a:extLst>
          </p:cNvPr>
          <p:cNvSpPr>
            <a:spLocks noGrp="1"/>
          </p:cNvSpPr>
          <p:nvPr>
            <p:ph type="title"/>
          </p:nvPr>
        </p:nvSpPr>
        <p:spPr>
          <a:xfrm>
            <a:off x="1451579" y="1182757"/>
            <a:ext cx="9603275" cy="670997"/>
          </a:xfrm>
        </p:spPr>
        <p:txBody>
          <a:bodyPr>
            <a:normAutofit fontScale="90000"/>
          </a:bodyPr>
          <a:lstStyle/>
          <a:p>
            <a:r>
              <a:rPr lang="en-IN" sz="4400" dirty="0">
                <a:solidFill>
                  <a:schemeClr val="accent1">
                    <a:lumMod val="75000"/>
                  </a:schemeClr>
                </a:solidFill>
              </a:rPr>
              <a:t>POWER BI</a:t>
            </a:r>
          </a:p>
        </p:txBody>
      </p:sp>
      <p:sp>
        <p:nvSpPr>
          <p:cNvPr id="3" name="Content Placeholder 2">
            <a:extLst>
              <a:ext uri="{FF2B5EF4-FFF2-40B4-BE49-F238E27FC236}">
                <a16:creationId xmlns:a16="http://schemas.microsoft.com/office/drawing/2014/main" id="{B5EF2847-3878-02DF-75AC-65E8FE0EA3F2}"/>
              </a:ext>
            </a:extLst>
          </p:cNvPr>
          <p:cNvSpPr>
            <a:spLocks noGrp="1"/>
          </p:cNvSpPr>
          <p:nvPr>
            <p:ph idx="1"/>
          </p:nvPr>
        </p:nvSpPr>
        <p:spPr/>
        <p:txBody>
          <a:bodyPr/>
          <a:lstStyle/>
          <a:p>
            <a:r>
              <a:rPr lang="en-US" dirty="0"/>
              <a:t>Power BI is a powerful business intelligence and data visualization tool developed by Microsoft. It helps turn raw data into meaningful insights through interactive dashboards, charts, and reports.</a:t>
            </a:r>
          </a:p>
          <a:p>
            <a:r>
              <a:rPr lang="en-US" dirty="0"/>
              <a:t>It empowers users to make faster, data-driven decisions through beautiful, interactive visualizations and dashboards.</a:t>
            </a:r>
            <a:endParaRPr lang="en-IN" dirty="0"/>
          </a:p>
        </p:txBody>
      </p:sp>
    </p:spTree>
    <p:extLst>
      <p:ext uri="{BB962C8B-B14F-4D97-AF65-F5344CB8AC3E}">
        <p14:creationId xmlns:p14="http://schemas.microsoft.com/office/powerpoint/2010/main" val="835408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C5529-EC8B-CC71-A024-1492CC94DC69}"/>
              </a:ext>
            </a:extLst>
          </p:cNvPr>
          <p:cNvSpPr>
            <a:spLocks noGrp="1"/>
          </p:cNvSpPr>
          <p:nvPr>
            <p:ph type="title"/>
          </p:nvPr>
        </p:nvSpPr>
        <p:spPr>
          <a:xfrm>
            <a:off x="1451579" y="935182"/>
            <a:ext cx="9603275" cy="918572"/>
          </a:xfrm>
        </p:spPr>
        <p:txBody>
          <a:bodyPr/>
          <a:lstStyle/>
          <a:p>
            <a:endParaRPr lang="en-IN" dirty="0"/>
          </a:p>
        </p:txBody>
      </p:sp>
      <p:pic>
        <p:nvPicPr>
          <p:cNvPr id="5" name="Content Placeholder 4" descr="A screenshot of a computer&#10;&#10;AI-generated content may be incorrect.">
            <a:extLst>
              <a:ext uri="{FF2B5EF4-FFF2-40B4-BE49-F238E27FC236}">
                <a16:creationId xmlns:a16="http://schemas.microsoft.com/office/drawing/2014/main" id="{C9C7CF22-FC46-36D0-2CEB-CA136217DA4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758" t="18292" r="27497" b="8672"/>
          <a:stretch/>
        </p:blipFill>
        <p:spPr>
          <a:xfrm>
            <a:off x="0" y="0"/>
            <a:ext cx="12192000" cy="6841128"/>
          </a:xfrm>
        </p:spPr>
      </p:pic>
    </p:spTree>
    <p:extLst>
      <p:ext uri="{BB962C8B-B14F-4D97-AF65-F5344CB8AC3E}">
        <p14:creationId xmlns:p14="http://schemas.microsoft.com/office/powerpoint/2010/main" val="938050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9B3EB-845C-831D-E5B8-35F88BCE7EC7}"/>
              </a:ext>
            </a:extLst>
          </p:cNvPr>
          <p:cNvSpPr>
            <a:spLocks noGrp="1"/>
          </p:cNvSpPr>
          <p:nvPr>
            <p:ph type="title"/>
          </p:nvPr>
        </p:nvSpPr>
        <p:spPr/>
        <p:txBody>
          <a:bodyPr/>
          <a:lstStyle/>
          <a:p>
            <a:endParaRPr lang="en-IN"/>
          </a:p>
        </p:txBody>
      </p:sp>
      <p:pic>
        <p:nvPicPr>
          <p:cNvPr id="5" name="Content Placeholder 4" descr="A screenshot of a computer&#10;&#10;AI-generated content may be incorrect.">
            <a:extLst>
              <a:ext uri="{FF2B5EF4-FFF2-40B4-BE49-F238E27FC236}">
                <a16:creationId xmlns:a16="http://schemas.microsoft.com/office/drawing/2014/main" id="{1E0CDCC6-7BA9-DFCC-3BC8-982C1F48434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435" t="18772" r="27010" b="7181"/>
          <a:stretch/>
        </p:blipFill>
        <p:spPr>
          <a:xfrm>
            <a:off x="0" y="0"/>
            <a:ext cx="12192000" cy="6858000"/>
          </a:xfrm>
        </p:spPr>
      </p:pic>
    </p:spTree>
    <p:extLst>
      <p:ext uri="{BB962C8B-B14F-4D97-AF65-F5344CB8AC3E}">
        <p14:creationId xmlns:p14="http://schemas.microsoft.com/office/powerpoint/2010/main" val="193183532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464</TotalTime>
  <Words>275</Words>
  <Application>Microsoft Office PowerPoint</Application>
  <PresentationFormat>Widescreen</PresentationFormat>
  <Paragraphs>19</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Aptos</vt:lpstr>
      <vt:lpstr>Arial</vt:lpstr>
      <vt:lpstr>Gill Sans MT</vt:lpstr>
      <vt:lpstr>Gallery</vt:lpstr>
      <vt:lpstr>OLA  DATA ANALYSIS  PROJECT</vt:lpstr>
      <vt:lpstr>INTRODUCTION</vt:lpstr>
      <vt:lpstr>SQL QUERIES:</vt:lpstr>
      <vt:lpstr>PowerPoint Presentation</vt:lpstr>
      <vt:lpstr>PowerPoint Presentation</vt:lpstr>
      <vt:lpstr>PowerPoint Presentation</vt:lpstr>
      <vt:lpstr>POWER BI</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Sarthak Joshi</dc:creator>
  <cp:lastModifiedBy>Sarthak Joshi</cp:lastModifiedBy>
  <cp:revision>1</cp:revision>
  <dcterms:created xsi:type="dcterms:W3CDTF">2025-04-17T03:31:32Z</dcterms:created>
  <dcterms:modified xsi:type="dcterms:W3CDTF">2025-04-17T11:15:47Z</dcterms:modified>
</cp:coreProperties>
</file>